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6456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Big Mountain Resort Pricing Model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December 23, 2022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Can we create and implement a pricing strategy prior to next ski season that accurately reflects the value of our facilities and services?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Background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105 trails &amp; 350,000 annual visitors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New lift with an annual operating cost of $1.54M.</a:t>
            </a:r>
            <a:endParaRPr sz="1100"/>
          </a:p>
        </p:txBody>
      </p:sp>
      <p:sp>
        <p:nvSpPr>
          <p:cNvPr id="192" name="Google Shape;192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Current pricing model is a premium above market - </a:t>
            </a:r>
            <a:r>
              <a:rPr b="1" lang="en-GB" sz="1100"/>
              <a:t>$81/day.</a:t>
            </a:r>
            <a:endParaRPr b="1" sz="11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Scope: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Use market data to </a:t>
            </a:r>
            <a:r>
              <a:rPr lang="en-GB" sz="1100"/>
              <a:t>recommend</a:t>
            </a:r>
            <a:r>
              <a:rPr lang="en-GB" sz="1100"/>
              <a:t> pricing, make model flexible to run pricing scenarios.</a:t>
            </a:r>
            <a:endParaRPr sz="1100"/>
          </a:p>
        </p:txBody>
      </p:sp>
      <p:sp>
        <p:nvSpPr>
          <p:cNvPr id="196" name="Google Shape;196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Data: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Table of resorts with features to compare.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No visitor numbers for other resorts.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 b="0"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721225" y="2043300"/>
            <a:ext cx="3893400" cy="28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Current Price - </a:t>
            </a:r>
            <a:r>
              <a:rPr b="1" lang="en-GB" sz="1400">
                <a:solidFill>
                  <a:schemeClr val="dk2"/>
                </a:solidFill>
              </a:rPr>
              <a:t>$81.00</a:t>
            </a:r>
            <a:endParaRPr b="1" sz="1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Suggested Price - </a:t>
            </a:r>
            <a:r>
              <a:rPr b="1" lang="en-GB" sz="1400">
                <a:solidFill>
                  <a:schemeClr val="dk2"/>
                </a:solidFill>
              </a:rPr>
              <a:t>$95.87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Statistics: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Mean absolute error: $10.39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Standard Deviation: $1.47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Most Important Features: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-GB" sz="1100"/>
              <a:t>Vertical Drop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-GB" sz="1100"/>
              <a:t>Snow Making Acres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-GB" sz="1100"/>
              <a:t># of Total Chairs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-GB" sz="1100"/>
              <a:t># of Fast Quad Chairs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8525" y="1994625"/>
            <a:ext cx="5376650" cy="29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 sz="1000"/>
          </a:p>
        </p:txBody>
      </p:sp>
      <p:pic>
        <p:nvPicPr>
          <p:cNvPr descr="shutterstock_227447065.jpg" id="210" name="Google Shape;210;p22"/>
          <p:cNvPicPr preferRelativeResize="0"/>
          <p:nvPr/>
        </p:nvPicPr>
        <p:blipFill rotWithShape="1">
          <a:blip r:embed="rId3">
            <a:alphaModFix/>
          </a:blip>
          <a:srcRect b="11982" l="0" r="0" t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2" name="Google Shape;212;p22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13" name="Google Shape;213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2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Wrangling</a:t>
            </a:r>
            <a:endParaRPr sz="1000"/>
          </a:p>
        </p:txBody>
      </p:sp>
      <p:sp>
        <p:nvSpPr>
          <p:cNvPr id="216" name="Google Shape;216;p22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Supplemented</a:t>
            </a:r>
            <a:r>
              <a:rPr lang="en-GB" sz="800"/>
              <a:t> primary data source with calculated features and added state population and size.</a:t>
            </a:r>
            <a:endParaRPr sz="800"/>
          </a:p>
        </p:txBody>
      </p:sp>
      <p:pic>
        <p:nvPicPr>
          <p:cNvPr descr="shutterstock_425821354.jpg" id="217" name="Google Shape;217;p22"/>
          <p:cNvPicPr preferRelativeResize="0"/>
          <p:nvPr/>
        </p:nvPicPr>
        <p:blipFill rotWithShape="1">
          <a:blip r:embed="rId4">
            <a:alphaModFix/>
          </a:blip>
          <a:srcRect b="12034" l="0" r="0" t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9" name="Google Shape;219;p2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20" name="Google Shape;220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Exploratory Analysis</a:t>
            </a:r>
            <a:endParaRPr sz="1000"/>
          </a:p>
        </p:txBody>
      </p:sp>
      <p:sp>
        <p:nvSpPr>
          <p:cNvPr id="223" name="Google Shape;223;p22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Explored the features with </a:t>
            </a:r>
            <a:r>
              <a:rPr lang="en-GB" sz="800"/>
              <a:t>principal</a:t>
            </a:r>
            <a:r>
              <a:rPr lang="en-GB" sz="800"/>
              <a:t> component and correlation analysis, settling on Weekend Price as the target feature.</a:t>
            </a:r>
            <a:endParaRPr sz="800"/>
          </a:p>
        </p:txBody>
      </p:sp>
      <p:pic>
        <p:nvPicPr>
          <p:cNvPr descr="shutterstock_512483578.jpg" id="224" name="Google Shape;224;p22"/>
          <p:cNvPicPr preferRelativeResize="0"/>
          <p:nvPr/>
        </p:nvPicPr>
        <p:blipFill rotWithShape="1">
          <a:blip r:embed="rId5">
            <a:alphaModFix/>
          </a:blip>
          <a:srcRect b="11982" l="0" r="0" t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6" name="Google Shape;226;p22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27" name="Google Shape;227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2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Pre-Processing &amp; Training</a:t>
            </a:r>
            <a:endParaRPr sz="1000"/>
          </a:p>
        </p:txBody>
      </p:sp>
      <p:sp>
        <p:nvSpPr>
          <p:cNvPr id="230" name="Google Shape;230;p22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Data split 70% </a:t>
            </a:r>
            <a:r>
              <a:rPr lang="en-GB" sz="800"/>
              <a:t>training</a:t>
            </a:r>
            <a:r>
              <a:rPr lang="en-GB" sz="800"/>
              <a:t>, 30% testing. Best results from random forest regression.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 Model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236" name="Google Shape;236;p23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Trained using data from 276 competitors.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Big Mountain surpasses the market on the most important features.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25" y="2512238"/>
            <a:ext cx="3988800" cy="2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79" y="2511800"/>
            <a:ext cx="3989275" cy="22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</a:t>
            </a:r>
            <a:r>
              <a:rPr b="0" lang="en-GB"/>
              <a:t>01</a:t>
            </a:r>
            <a:endParaRPr b="0"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Permanently close up to 10 of the least used runs, impacting no other statistics.</a:t>
            </a:r>
            <a:endParaRPr sz="1100"/>
          </a:p>
        </p:txBody>
      </p:sp>
      <p:sp>
        <p:nvSpPr>
          <p:cNvPr id="245" name="Google Shape;245;p24"/>
          <p:cNvSpPr txBox="1"/>
          <p:nvPr/>
        </p:nvSpPr>
        <p:spPr>
          <a:xfrm>
            <a:off x="721225" y="2664352"/>
            <a:ext cx="36366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Modeled Impact of Closing Runs: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Run = $0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Runs = -$0.41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3-5 Runs = -$0.66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6-8 Runs = -$1.26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 Runs = -$1.71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 Runs = -$1.81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0" l="0" r="49912" t="0"/>
          <a:stretch/>
        </p:blipFill>
        <p:spPr>
          <a:xfrm>
            <a:off x="4886400" y="811450"/>
            <a:ext cx="3636600" cy="383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Scenario </a:t>
            </a:r>
            <a:r>
              <a:rPr b="0" lang="en-GB">
                <a:solidFill>
                  <a:srgbClr val="000000"/>
                </a:solidFill>
              </a:rPr>
              <a:t>02</a:t>
            </a:r>
            <a:endParaRPr b="0"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100"/>
              <a:t>Increase the vertical drop by adding a run to a point 150 feet lower down.</a:t>
            </a:r>
            <a:endParaRPr sz="11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100"/>
              <a:t>Requires an additional ski lift. No additional snow making.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3" name="Google Shape;253;p25"/>
          <p:cNvSpPr txBox="1"/>
          <p:nvPr/>
        </p:nvSpPr>
        <p:spPr>
          <a:xfrm>
            <a:off x="2339950" y="26723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Modeled Price Impact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2070550" y="312597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+$1.99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2190250" y="3734375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additional features.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25"/>
          <p:cNvCxnSpPr/>
          <p:nvPr/>
        </p:nvCxnSpPr>
        <p:spPr>
          <a:xfrm>
            <a:off x="4572000" y="2672325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7" name="Google Shape;257;p25"/>
          <p:cNvSpPr txBox="1"/>
          <p:nvPr/>
        </p:nvSpPr>
        <p:spPr>
          <a:xfrm>
            <a:off x="4885550" y="3734375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Assuming 350k visits,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 tickets per visitor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4765850" y="312597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$3,474,638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5035250" y="26723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Additional Revenue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65" name="Google Shape;265;p26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With excellent features on which to capitalize, Big Mountain Resort has a prime opportunity to improve their pricing strategy and put them in a position to grow in the future.</a:t>
            </a:r>
            <a:endParaRPr sz="1100"/>
          </a:p>
        </p:txBody>
      </p:sp>
      <p:pic>
        <p:nvPicPr>
          <p:cNvPr descr="shutterstock_429987889_edited.jpg" id="266" name="Google Shape;266;p26"/>
          <p:cNvPicPr preferRelativeResize="0"/>
          <p:nvPr/>
        </p:nvPicPr>
        <p:blipFill rotWithShape="1">
          <a:blip r:embed="rId3">
            <a:alphaModFix/>
          </a:blip>
          <a:srcRect b="19764" l="13820" r="54341" t="51113"/>
          <a:stretch/>
        </p:blipFill>
        <p:spPr>
          <a:xfrm>
            <a:off x="4896725" y="1292804"/>
            <a:ext cx="3587873" cy="3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